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449" r:id="rId5"/>
    <p:sldId id="450" r:id="rId6"/>
    <p:sldId id="451" r:id="rId7"/>
    <p:sldId id="452" r:id="rId8"/>
    <p:sldId id="453" r:id="rId9"/>
    <p:sldId id="454" r:id="rId10"/>
    <p:sldId id="455" r:id="rId11"/>
    <p:sldId id="422" r:id="rId12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E79"/>
    <a:srgbClr val="FF2F92"/>
    <a:srgbClr val="D883FF"/>
    <a:srgbClr val="941651"/>
    <a:srgbClr val="8EFA00"/>
    <a:srgbClr val="76D6FF"/>
    <a:srgbClr val="FFFD78"/>
    <a:srgbClr val="FF85FF"/>
    <a:srgbClr val="EBEBEB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226" autoAdjust="0"/>
    <p:restoredTop sz="96405" autoAdjust="0"/>
  </p:normalViewPr>
  <p:slideViewPr>
    <p:cSldViewPr showGuides="1">
      <p:cViewPr varScale="1">
        <p:scale>
          <a:sx n="133" d="100"/>
          <a:sy n="133" d="100"/>
        </p:scale>
        <p:origin x="208" y="3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57"/>
    </p:cViewPr>
  </p:sorterViewPr>
  <p:notesViewPr>
    <p:cSldViewPr showGuides="1">
      <p:cViewPr varScale="1">
        <p:scale>
          <a:sx n="65" d="100"/>
          <a:sy n="65" d="100"/>
        </p:scale>
        <p:origin x="2621" y="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355745-A264-4400-A8D3-B7B13596D9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000" dirty="0"/>
              <a:t>Discover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53229-AFF8-43D8-8555-39F8D4DE9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D4046-5866-459D-BEB5-A0B0377E3E3F}" type="datetime1">
              <a:rPr lang="en-US" sz="1000" smtClean="0"/>
              <a:t>1/9/23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810E-B09E-4D2E-B752-2E69698D7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824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2DB7E-9A28-4025-A128-4DF1E719C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5ABBE-7BE6-4E78-A3CA-A9F0C7AFCB23}" type="slidenum">
              <a:rPr lang="en-US" sz="1000" smtClean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1021419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86CA08A8-CD0A-4CED-A7DF-8FE5DAE0B145}" type="datetime1">
              <a:rPr lang="en-US" smtClean="0"/>
              <a:t>1/9/23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4520" y="365773"/>
            <a:ext cx="3108960" cy="17487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331720"/>
            <a:ext cx="5486400" cy="64465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8ADB214-F42C-4297-A187-8792AE2D2F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421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90000"/>
      </a:lnSpc>
      <a:spcBef>
        <a:spcPts val="600"/>
      </a:spcBef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857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60375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286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01688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B1730B-F0FD-4857-ADC5-05FFCBB96A2D}" type="datetime1">
              <a:rPr lang="en-US" smtClean="0"/>
              <a:t>1/9/23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DF7B2BC4-5C91-40CB-8CB5-AF093FEB7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B0989266-BC35-43C1-8465-0D2F9AF02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56054-87F8-4EB2-B378-F48E87A60A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73FA9E-13CA-4D34-8989-6ECB15E9C63C}" type="datetime1">
              <a:rPr lang="en-US" smtClean="0"/>
              <a:t>1/9/23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FC0BF-CAE0-4B51-8F1E-9B5363F39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iginal Pic" hidden="1">
            <a:extLst>
              <a:ext uri="{FF2B5EF4-FFF2-40B4-BE49-F238E27FC236}">
                <a16:creationId xmlns:a16="http://schemas.microsoft.com/office/drawing/2014/main" id="{6CCDEB53-AD79-49BA-A077-9D66AD93A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ircle 1">
            <a:extLst>
              <a:ext uri="{FF2B5EF4-FFF2-40B4-BE49-F238E27FC236}">
                <a16:creationId xmlns:a16="http://schemas.microsoft.com/office/drawing/2014/main" id="{53C481EB-84E1-4D5D-87F9-1AB7BB9E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6F50334D-7C16-4893-A7DD-3746BA152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2B370DA1-B697-485E-B1D2-4D5D368BD9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FE719E70-B8E8-4260-A82F-9F21688C4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6742F21-6CCC-43B6-9409-0D0EBFB67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pic>
        <p:nvPicPr>
          <p:cNvPr id="8" name="Discover Logo" descr="A picture containing logo&#10;&#10;Description automatically generated">
            <a:extLst>
              <a:ext uri="{FF2B5EF4-FFF2-40B4-BE49-F238E27FC236}">
                <a16:creationId xmlns:a16="http://schemas.microsoft.com/office/drawing/2014/main" id="{3CACCECD-24A8-4B3C-A62D-2A6AE3C8DC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69920" y="2941320"/>
            <a:ext cx="5852160" cy="975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09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257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bk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ircle 2">
            <a:extLst>
              <a:ext uri="{FF2B5EF4-FFF2-40B4-BE49-F238E27FC236}">
                <a16:creationId xmlns:a16="http://schemas.microsoft.com/office/drawing/2014/main" id="{42EB56E5-07A9-4583-B8A1-1388302DA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7" name="Circle 3">
            <a:extLst>
              <a:ext uri="{FF2B5EF4-FFF2-40B4-BE49-F238E27FC236}">
                <a16:creationId xmlns:a16="http://schemas.microsoft.com/office/drawing/2014/main" id="{2F5AA2EC-43FB-4E2B-BEE3-0A2B099AF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8" name="Circle 4">
            <a:extLst>
              <a:ext uri="{FF2B5EF4-FFF2-40B4-BE49-F238E27FC236}">
                <a16:creationId xmlns:a16="http://schemas.microsoft.com/office/drawing/2014/main" id="{CC786D2F-7518-43F0-A5D3-E1681EA34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9" name="Circle 5">
            <a:extLst>
              <a:ext uri="{FF2B5EF4-FFF2-40B4-BE49-F238E27FC236}">
                <a16:creationId xmlns:a16="http://schemas.microsoft.com/office/drawing/2014/main" id="{CDAA2BE9-1770-4899-974D-CEF6F2513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E5690D-501D-4139-AB31-D6FA14F9FC49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A80601D5-86F0-4DD5-907A-027C24FEA3D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ange Fill">
              <a:extLst>
                <a:ext uri="{FF2B5EF4-FFF2-40B4-BE49-F238E27FC236}">
                  <a16:creationId xmlns:a16="http://schemas.microsoft.com/office/drawing/2014/main" id="{A2802A00-8783-4D5C-AE6D-90572BCA2CB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3" name="Circle 1">
              <a:extLst>
                <a:ext uri="{FF2B5EF4-FFF2-40B4-BE49-F238E27FC236}">
                  <a16:creationId xmlns:a16="http://schemas.microsoft.com/office/drawing/2014/main" id="{EB3A1D82-A12B-4FCA-ADF1-95851DE655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4" name="Circle 4">
              <a:extLst>
                <a:ext uri="{FF2B5EF4-FFF2-40B4-BE49-F238E27FC236}">
                  <a16:creationId xmlns:a16="http://schemas.microsoft.com/office/drawing/2014/main" id="{F03E68C1-571B-4E29-8C55-7A51F5C97C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5" name="Circle 5">
              <a:extLst>
                <a:ext uri="{FF2B5EF4-FFF2-40B4-BE49-F238E27FC236}">
                  <a16:creationId xmlns:a16="http://schemas.microsoft.com/office/drawing/2014/main" id="{0DB5086E-FCB2-4515-945E-9A99E770D9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6" name="Picture 1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B92865FA-F5DD-4487-A0C8-85C9775DA5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68E362-171E-4A61-AADE-BA3EE91C1C0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F3331-BF7B-4B79-81FC-9EDA549F42E0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108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5284E45D-D953-49CA-BD12-FBA407E74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3AD2EBC6-66D5-48D6-88F5-5753A1B24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2" name="Circle 3">
            <a:extLst>
              <a:ext uri="{FF2B5EF4-FFF2-40B4-BE49-F238E27FC236}">
                <a16:creationId xmlns:a16="http://schemas.microsoft.com/office/drawing/2014/main" id="{C4702A37-AE61-4516-8697-964512427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05BEEFCE-2527-4BF0-BF4D-9571D933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8ABEB82D-FAC8-4E93-A810-F06E093D4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4360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FEE0-AFBA-479B-8F09-B77E2DF359F1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DAB0C-3981-4807-A2C8-5978941437E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C8265-7C4C-4164-BE09-BEDD6EACFE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BCE4B-CFEB-4D59-8FFA-38451CEC993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0D502-889B-467A-8181-E86CF1525D1F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86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881DC4-4669-46C4-937B-091CFD39DC6C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301BF-2C2B-49CB-B420-F3AAEE744A4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024BA-0B33-4C8D-B1D6-A256A899EB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16A4FE-BFED-4BF0-A362-CD89F5B1610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052B7-1AFF-49EB-9C72-FAF759BE1AB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920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F20136-60F9-4E95-B8B7-A6B391BEE859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ADB97-822B-47E5-9E99-8AEA04FF8517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402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1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3CA529-9053-48C2-B0C6-31AE875CBC9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169920" y="228600"/>
            <a:ext cx="5852160" cy="58521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508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19EF-5E18-47CB-B301-FAEF1E90B64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F8BE4-98D4-403C-8D8A-F56FAE4253E2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384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Vide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593726"/>
            <a:ext cx="11521758" cy="2845116"/>
          </a:xfrm>
        </p:spPr>
        <p:txBody>
          <a:bodyPr anchor="b"/>
          <a:lstStyle>
            <a:lvl1pPr algn="ctr">
              <a:defRPr sz="4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566159"/>
            <a:ext cx="11521758" cy="29711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058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Orange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396C9D-CCBE-453D-B6D0-2F4EFCC8DFA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0E7F3-427B-46B2-B58C-2521FA9D8FAA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2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8F5C6C9-8BA7-45E3-B552-1AC12769B4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9528C5-3F89-4A06-91BA-E42F3EAA02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647E4-9598-4ED6-96DD-ECABB9D1837B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E44A9-F567-41FE-93C5-BA8905A43431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85AD2C-C956-44C5-8ABD-B260176068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D68C2C-70A6-4D53-BC2C-FCC0C1D874D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24B07-0F2B-4DF6-81ED-13FD4AA43A9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62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15A5E1D-F3B6-4D30-BCCB-3E9E40A1F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B56FB-4877-4A0F-A971-6E8E44061D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84003-563E-44F2-AAB3-581DB31C6B45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2C04B-8D91-43C5-8566-E1F200A0404D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588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0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4" name="Circle 2">
            <a:extLst>
              <a:ext uri="{FF2B5EF4-FFF2-40B4-BE49-F238E27FC236}">
                <a16:creationId xmlns:a16="http://schemas.microsoft.com/office/drawing/2014/main" id="{9838DCE9-80DC-4253-869A-EE47503E1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5" name="Circle 3">
            <a:extLst>
              <a:ext uri="{FF2B5EF4-FFF2-40B4-BE49-F238E27FC236}">
                <a16:creationId xmlns:a16="http://schemas.microsoft.com/office/drawing/2014/main" id="{D79772C3-CF48-499B-B833-355FD3B77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6" name="Circle 4">
            <a:extLst>
              <a:ext uri="{FF2B5EF4-FFF2-40B4-BE49-F238E27FC236}">
                <a16:creationId xmlns:a16="http://schemas.microsoft.com/office/drawing/2014/main" id="{D9A2211F-915C-44FB-9F20-85C650D9F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8" name="Circle 5">
            <a:extLst>
              <a:ext uri="{FF2B5EF4-FFF2-40B4-BE49-F238E27FC236}">
                <a16:creationId xmlns:a16="http://schemas.microsoft.com/office/drawing/2014/main" id="{3938E8CD-848A-471E-82EB-19F9219A4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260957-2E07-4E04-B5A7-D61D49199047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0" name="TopBar Shdw">
              <a:extLst>
                <a:ext uri="{FF2B5EF4-FFF2-40B4-BE49-F238E27FC236}">
                  <a16:creationId xmlns:a16="http://schemas.microsoft.com/office/drawing/2014/main" id="{51FBBD6C-D915-44F2-8AB9-A60DB745B778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ange Fill">
              <a:extLst>
                <a:ext uri="{FF2B5EF4-FFF2-40B4-BE49-F238E27FC236}">
                  <a16:creationId xmlns:a16="http://schemas.microsoft.com/office/drawing/2014/main" id="{C081873E-97AA-4D38-8252-F772D543F59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2" name="Circle 1">
              <a:extLst>
                <a:ext uri="{FF2B5EF4-FFF2-40B4-BE49-F238E27FC236}">
                  <a16:creationId xmlns:a16="http://schemas.microsoft.com/office/drawing/2014/main" id="{8CC02D0B-5B4D-4F8B-9F73-3FD6DA4D7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3" name="Circle 4">
              <a:extLst>
                <a:ext uri="{FF2B5EF4-FFF2-40B4-BE49-F238E27FC236}">
                  <a16:creationId xmlns:a16="http://schemas.microsoft.com/office/drawing/2014/main" id="{14AB27CF-3E3D-4671-9C69-7F649E3C9CC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4" name="Circle 5">
              <a:extLst>
                <a:ext uri="{FF2B5EF4-FFF2-40B4-BE49-F238E27FC236}">
                  <a16:creationId xmlns:a16="http://schemas.microsoft.com/office/drawing/2014/main" id="{FB79D89B-7FAC-4756-BFE6-B0B5E1165D7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5" name="Picture 1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A761ADB-1209-43E6-81C1-57C2A8FA52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44D526-1C68-43E0-91F6-1CBA80DF2632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7E81D-4EE8-408B-BED2-616B96FDFFD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160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750919-D9E6-4F04-BD5A-1538B553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D4417-1ECC-42B5-9CCB-C58DD2295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AC2BB9-72D5-4D98-8798-45A482F48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44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85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110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2534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Circle 2">
            <a:extLst>
              <a:ext uri="{FF2B5EF4-FFF2-40B4-BE49-F238E27FC236}">
                <a16:creationId xmlns:a16="http://schemas.microsoft.com/office/drawing/2014/main" id="{052CBD35-9949-4E8B-8891-F0D178F9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A5991A19-83E8-4CA1-8A13-931EE3ABC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10" name="Circle 4">
            <a:extLst>
              <a:ext uri="{FF2B5EF4-FFF2-40B4-BE49-F238E27FC236}">
                <a16:creationId xmlns:a16="http://schemas.microsoft.com/office/drawing/2014/main" id="{03A950AF-6CBE-4C14-A6C0-7EB25D63AE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11" name="Circle 5">
            <a:extLst>
              <a:ext uri="{FF2B5EF4-FFF2-40B4-BE49-F238E27FC236}">
                <a16:creationId xmlns:a16="http://schemas.microsoft.com/office/drawing/2014/main" id="{6DAD1E7C-B599-4702-B587-B22334271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7E6436-F649-4D36-BBC1-E4268F5AEFF3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2" name="TopBar Shdw">
              <a:extLst>
                <a:ext uri="{FF2B5EF4-FFF2-40B4-BE49-F238E27FC236}">
                  <a16:creationId xmlns:a16="http://schemas.microsoft.com/office/drawing/2014/main" id="{7A99BF02-1D23-42F0-8C4C-0B08C756F65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range Fill">
              <a:extLst>
                <a:ext uri="{FF2B5EF4-FFF2-40B4-BE49-F238E27FC236}">
                  <a16:creationId xmlns:a16="http://schemas.microsoft.com/office/drawing/2014/main" id="{A7198D69-D5C9-4B98-9D7C-FD39354E2E5B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4" name="Circle 1">
              <a:extLst>
                <a:ext uri="{FF2B5EF4-FFF2-40B4-BE49-F238E27FC236}">
                  <a16:creationId xmlns:a16="http://schemas.microsoft.com/office/drawing/2014/main" id="{38C80FF9-0732-4D65-8AA5-6E7FEF2067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5" name="Circle 4">
              <a:extLst>
                <a:ext uri="{FF2B5EF4-FFF2-40B4-BE49-F238E27FC236}">
                  <a16:creationId xmlns:a16="http://schemas.microsoft.com/office/drawing/2014/main" id="{DE4D07B0-0661-4D55-9AB5-E7DBF3E84B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6" name="Circle 5">
              <a:extLst>
                <a:ext uri="{FF2B5EF4-FFF2-40B4-BE49-F238E27FC236}">
                  <a16:creationId xmlns:a16="http://schemas.microsoft.com/office/drawing/2014/main" id="{9B63577D-73EC-4105-A333-671F8BF860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7" name="Picture 1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3761E26-B013-409B-B0A7-CDA35A5454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66D177-FEBA-40FB-9E0F-A77722670B30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FEDA5-D5C7-49EB-8BEA-E1B46B8D00C1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910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2534">
          <p15:clr>
            <a:srgbClr val="FBAE40"/>
          </p15:clr>
        </p15:guide>
        <p15:guide id="5" orient="horz" pos="95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62B53-8713-4B28-98BA-D9854E7E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829-2DFF-43FF-B59E-0E098CF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1508760"/>
            <a:ext cx="1152144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C12EAA-28F6-4585-A45D-5AA1B1B67D3C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29917347-BE2D-4EF2-BE9B-4FF4D917E0A9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range Fill">
              <a:extLst>
                <a:ext uri="{FF2B5EF4-FFF2-40B4-BE49-F238E27FC236}">
                  <a16:creationId xmlns:a16="http://schemas.microsoft.com/office/drawing/2014/main" id="{843C5DE3-6CFD-4B34-93F6-3F68B2547E8C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9" name="Circle 1">
              <a:extLst>
                <a:ext uri="{FF2B5EF4-FFF2-40B4-BE49-F238E27FC236}">
                  <a16:creationId xmlns:a16="http://schemas.microsoft.com/office/drawing/2014/main" id="{F37F5A11-E1C8-416C-A37E-1D7B61987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2" name="Circle 4">
              <a:extLst>
                <a:ext uri="{FF2B5EF4-FFF2-40B4-BE49-F238E27FC236}">
                  <a16:creationId xmlns:a16="http://schemas.microsoft.com/office/drawing/2014/main" id="{99CABA19-C370-4A11-8719-964C611F77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3" name="Circle 5">
              <a:extLst>
                <a:ext uri="{FF2B5EF4-FFF2-40B4-BE49-F238E27FC236}">
                  <a16:creationId xmlns:a16="http://schemas.microsoft.com/office/drawing/2014/main" id="{56B724B5-A9E3-47ED-9CA1-FB9ADB612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D0A96DC-5088-4D19-A4F6-9B97881D4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80038D-1735-4900-B6DD-FD74A5EC0ADB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564F0-BC64-40E9-BFD8-67B6EC11E3D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8"/>
    </p:custDataLst>
    <p:extLst>
      <p:ext uri="{BB962C8B-B14F-4D97-AF65-F5344CB8AC3E}">
        <p14:creationId xmlns:p14="http://schemas.microsoft.com/office/powerpoint/2010/main" val="23122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705" r:id="rId3"/>
    <p:sldLayoutId id="2147483706" r:id="rId4"/>
    <p:sldLayoutId id="2147483650" r:id="rId5"/>
    <p:sldLayoutId id="2147483709" r:id="rId6"/>
    <p:sldLayoutId id="2147483652" r:id="rId7"/>
    <p:sldLayoutId id="2147483654" r:id="rId8"/>
    <p:sldLayoutId id="2147483707" r:id="rId9"/>
    <p:sldLayoutId id="2147483655" r:id="rId10"/>
    <p:sldLayoutId id="2147483708" r:id="rId11"/>
    <p:sldLayoutId id="2147483701" r:id="rId12"/>
    <p:sldLayoutId id="2147483702" r:id="rId13"/>
    <p:sldLayoutId id="2147483703" r:id="rId14"/>
    <p:sldLayoutId id="2147483710" r:id="rId15"/>
    <p:sldLayoutId id="2147483696" r:id="rId16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ts val="12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20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3018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1413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4118" userDrawn="1">
          <p15:clr>
            <a:srgbClr val="F26B43"/>
          </p15:clr>
        </p15:guide>
        <p15:guide id="4" orient="horz" pos="3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EFEB6632-4B56-4FC5-9829-CD9E3E49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429000"/>
            <a:ext cx="10470198" cy="822960"/>
          </a:xfrm>
        </p:spPr>
        <p:txBody>
          <a:bodyPr/>
          <a:lstStyle/>
          <a:p>
            <a:r>
              <a:rPr lang="en-US" dirty="0"/>
              <a:t>Based on the </a:t>
            </a:r>
            <a:r>
              <a:rPr lang="en-US" dirty="0" err="1"/>
              <a:t>CleanCoders</a:t>
            </a:r>
            <a:r>
              <a:rPr lang="en-US" dirty="0"/>
              <a:t> videos by Uncle Bob Martin</a:t>
            </a:r>
          </a:p>
          <a:p>
            <a:r>
              <a:rPr lang="en-US" dirty="0"/>
              <a:t>Rupert Waldron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FCBC1DB-D101-4FCD-A707-97153C81B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828800"/>
            <a:ext cx="10470198" cy="1600200"/>
          </a:xfrm>
        </p:spPr>
        <p:txBody>
          <a:bodyPr/>
          <a:lstStyle/>
          <a:p>
            <a:r>
              <a:rPr lang="en-US" dirty="0"/>
              <a:t>25 – Clean Code – Design Patterns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9915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86059-1B7C-3523-94D5-72C32FA9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a design pattern?</a:t>
            </a:r>
          </a:p>
        </p:txBody>
      </p:sp>
      <p:pic>
        <p:nvPicPr>
          <p:cNvPr id="1026" name="Picture 2" descr="Gangs Of Four Design Patterns Book">
            <a:extLst>
              <a:ext uri="{FF2B5EF4-FFF2-40B4-BE49-F238E27FC236}">
                <a16:creationId xmlns:a16="http://schemas.microsoft.com/office/drawing/2014/main" id="{242048EA-6338-B8FA-8A13-822D04FD5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1052736"/>
            <a:ext cx="3342671" cy="422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48B33A-2539-8295-9ADA-E7B406C6680C}"/>
              </a:ext>
            </a:extLst>
          </p:cNvPr>
          <p:cNvSpPr txBox="1"/>
          <p:nvPr/>
        </p:nvSpPr>
        <p:spPr>
          <a:xfrm>
            <a:off x="335280" y="1988840"/>
            <a:ext cx="71900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A design pattern is a </a:t>
            </a:r>
            <a:r>
              <a:rPr lang="en-US" sz="2000" dirty="0">
                <a:solidFill>
                  <a:srgbClr val="FF0000"/>
                </a:solidFill>
              </a:rPr>
              <a:t>named</a:t>
            </a:r>
            <a:r>
              <a:rPr lang="en-US" sz="2000" dirty="0">
                <a:solidFill>
                  <a:schemeClr val="tx2"/>
                </a:solidFill>
              </a:rPr>
              <a:t> solution to a problem in a context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2D131F-2442-0297-92CF-9297E1EA3E05}"/>
              </a:ext>
            </a:extLst>
          </p:cNvPr>
          <p:cNvSpPr txBox="1"/>
          <p:nvPr/>
        </p:nvSpPr>
        <p:spPr>
          <a:xfrm>
            <a:off x="443332" y="2674716"/>
            <a:ext cx="6973940" cy="5909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Naming the pattern helps developers discuss solutions to a design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FBD08-E428-0FD9-4E02-D8495CE7F39A}"/>
              </a:ext>
            </a:extLst>
          </p:cNvPr>
          <p:cNvSpPr txBox="1"/>
          <p:nvPr/>
        </p:nvSpPr>
        <p:spPr>
          <a:xfrm>
            <a:off x="8832304" y="4653136"/>
            <a:ext cx="139493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8EFA00"/>
                </a:solidFill>
              </a:rPr>
              <a:t>GOF 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604E15-E40A-0624-98FA-670A254A4D41}"/>
              </a:ext>
            </a:extLst>
          </p:cNvPr>
          <p:cNvSpPr txBox="1"/>
          <p:nvPr/>
        </p:nvSpPr>
        <p:spPr>
          <a:xfrm>
            <a:off x="443332" y="3611332"/>
            <a:ext cx="7190045" cy="188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Types of Patterns: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highlight>
                  <a:srgbClr val="FFFF00"/>
                </a:highlight>
              </a:rPr>
              <a:t>Creational Patterns </a:t>
            </a:r>
            <a:r>
              <a:rPr lang="en-US" sz="1600" dirty="0">
                <a:solidFill>
                  <a:schemeClr val="tx2"/>
                </a:solidFill>
              </a:rPr>
              <a:t>– help create instances of objects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highlight>
                  <a:srgbClr val="00FF00"/>
                </a:highlight>
              </a:rPr>
              <a:t>Structural Patterns </a:t>
            </a:r>
            <a:r>
              <a:rPr lang="en-US" sz="1600" dirty="0">
                <a:solidFill>
                  <a:schemeClr val="tx2"/>
                </a:solidFill>
              </a:rPr>
              <a:t>– help set up the communication pathways between separate groups of objects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/>
                </a:solidFill>
                <a:highlight>
                  <a:srgbClr val="FF7E79"/>
                </a:highlight>
              </a:rPr>
              <a:t>Behavioural</a:t>
            </a:r>
            <a:r>
              <a:rPr lang="en-US" sz="1600" dirty="0">
                <a:solidFill>
                  <a:schemeClr val="tx2"/>
                </a:solidFill>
                <a:highlight>
                  <a:srgbClr val="FF7E79"/>
                </a:highlight>
              </a:rPr>
              <a:t> Patterns </a:t>
            </a:r>
            <a:r>
              <a:rPr lang="en-US" sz="1600" dirty="0">
                <a:solidFill>
                  <a:schemeClr val="tx2"/>
                </a:solidFill>
              </a:rPr>
              <a:t>– help you partition the </a:t>
            </a:r>
            <a:r>
              <a:rPr lang="en-US" sz="1600" dirty="0" err="1">
                <a:solidFill>
                  <a:schemeClr val="tx2"/>
                </a:solidFill>
              </a:rPr>
              <a:t>behaviours</a:t>
            </a:r>
            <a:r>
              <a:rPr lang="en-US" sz="1600" dirty="0">
                <a:solidFill>
                  <a:schemeClr val="tx2"/>
                </a:solidFill>
              </a:rPr>
              <a:t> of your system into discrete patterns.</a:t>
            </a:r>
          </a:p>
        </p:txBody>
      </p:sp>
    </p:spTree>
    <p:extLst>
      <p:ext uri="{BB962C8B-B14F-4D97-AF65-F5344CB8AC3E}">
        <p14:creationId xmlns:p14="http://schemas.microsoft.com/office/powerpoint/2010/main" val="201473729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86059-1B7C-3523-94D5-72C32FA9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 Pattern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8B33A-2539-8295-9ADA-E7B406C6680C}"/>
              </a:ext>
            </a:extLst>
          </p:cNvPr>
          <p:cNvSpPr txBox="1"/>
          <p:nvPr/>
        </p:nvSpPr>
        <p:spPr>
          <a:xfrm>
            <a:off x="300854" y="1431926"/>
            <a:ext cx="1101730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command pattern is a way of coupling what is done from who does it.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can decouple what gets done from who does it – special decoupling. And also you can store commands objects in an array and execute them at a specific time – temporal decoupling.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C9C8FA-476C-A8FC-B60D-0F49A1946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824249"/>
            <a:ext cx="3377486" cy="33569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62C9F-4F53-DE9E-89D7-9F080BF0E62A}"/>
              </a:ext>
            </a:extLst>
          </p:cNvPr>
          <p:cNvSpPr txBox="1"/>
          <p:nvPr/>
        </p:nvSpPr>
        <p:spPr>
          <a:xfrm>
            <a:off x="6125138" y="2824249"/>
            <a:ext cx="332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Code : turn lights on and off</a:t>
            </a:r>
          </a:p>
        </p:txBody>
      </p:sp>
    </p:spTree>
    <p:extLst>
      <p:ext uri="{BB962C8B-B14F-4D97-AF65-F5344CB8AC3E}">
        <p14:creationId xmlns:p14="http://schemas.microsoft.com/office/powerpoint/2010/main" val="85149875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86059-1B7C-3523-94D5-72C32FA9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Xerox </a:t>
            </a:r>
            <a:r>
              <a:rPr lang="en-US" dirty="0" err="1"/>
              <a:t>colour</a:t>
            </a:r>
            <a:r>
              <a:rPr lang="en-US" dirty="0"/>
              <a:t> copier example – special decoupling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BFE20-FDC1-1D9A-2A3E-5D3662AA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54" y="1529167"/>
            <a:ext cx="3185992" cy="2859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37DD21-DC09-A290-F848-627B6F61EDC9}"/>
              </a:ext>
            </a:extLst>
          </p:cNvPr>
          <p:cNvSpPr txBox="1"/>
          <p:nvPr/>
        </p:nvSpPr>
        <p:spPr>
          <a:xfrm>
            <a:off x="450946" y="123534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Lots of motors to control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2C7FD1-69FA-D999-2D06-31A9A8FFD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51" y="1916832"/>
            <a:ext cx="5270727" cy="3789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879600-87B1-82E7-07DC-D4292F160822}"/>
              </a:ext>
            </a:extLst>
          </p:cNvPr>
          <p:cNvSpPr txBox="1"/>
          <p:nvPr/>
        </p:nvSpPr>
        <p:spPr>
          <a:xfrm>
            <a:off x="3780874" y="2671870"/>
            <a:ext cx="164757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2F92"/>
                </a:solidFill>
              </a:rPr>
              <a:t>Sensor contains a command object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C10E79-511B-A478-24D6-7D8578E1582A}"/>
              </a:ext>
            </a:extLst>
          </p:cNvPr>
          <p:cNvSpPr txBox="1"/>
          <p:nvPr/>
        </p:nvSpPr>
        <p:spPr>
          <a:xfrm>
            <a:off x="8472264" y="2450270"/>
            <a:ext cx="2404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941651"/>
                </a:solidFill>
              </a:rPr>
              <a:t>Every time the sensor is tripped the </a:t>
            </a:r>
            <a:r>
              <a:rPr lang="en-US" sz="1600" dirty="0" err="1">
                <a:solidFill>
                  <a:srgbClr val="941651"/>
                </a:solidFill>
              </a:rPr>
              <a:t>exectute</a:t>
            </a:r>
            <a:r>
              <a:rPr lang="en-US" sz="1600" dirty="0">
                <a:solidFill>
                  <a:srgbClr val="941651"/>
                </a:solidFill>
              </a:rPr>
              <a:t>() method on the command object is called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C1203-3E03-CBE2-12F6-8CD91A57EB63}"/>
              </a:ext>
            </a:extLst>
          </p:cNvPr>
          <p:cNvSpPr txBox="1"/>
          <p:nvPr/>
        </p:nvSpPr>
        <p:spPr>
          <a:xfrm>
            <a:off x="1199456" y="4437112"/>
            <a:ext cx="2404814" cy="757130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FD78"/>
                </a:solidFill>
              </a:rPr>
              <a:t>The sensor knows nothing about the type of device it is controlling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6BB0E5-F5D4-B27F-4F3B-1940606EB48B}"/>
              </a:ext>
            </a:extLst>
          </p:cNvPr>
          <p:cNvSpPr txBox="1"/>
          <p:nvPr/>
        </p:nvSpPr>
        <p:spPr>
          <a:xfrm>
            <a:off x="1559496" y="5506510"/>
            <a:ext cx="2404814" cy="978729"/>
          </a:xfrm>
          <a:prstGeom prst="rect">
            <a:avLst/>
          </a:prstGeom>
          <a:solidFill>
            <a:srgbClr val="76D6FF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941651"/>
                </a:solidFill>
              </a:rPr>
              <a:t>The Command Pattern is a great way of de-coupling what is done from who does 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1B0C1-A609-A008-B52B-CF87DB192973}"/>
              </a:ext>
            </a:extLst>
          </p:cNvPr>
          <p:cNvSpPr txBox="1"/>
          <p:nvPr/>
        </p:nvSpPr>
        <p:spPr>
          <a:xfrm>
            <a:off x="6349530" y="5966695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Code : process requests</a:t>
            </a:r>
          </a:p>
        </p:txBody>
      </p:sp>
    </p:spTree>
    <p:extLst>
      <p:ext uri="{BB962C8B-B14F-4D97-AF65-F5344CB8AC3E}">
        <p14:creationId xmlns:p14="http://schemas.microsoft.com/office/powerpoint/2010/main" val="12542530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86059-1B7C-3523-94D5-72C32FA9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even implement Undo!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7E1B83-7041-C3BB-F1A6-013D4B44AA72}"/>
              </a:ext>
            </a:extLst>
          </p:cNvPr>
          <p:cNvSpPr txBox="1"/>
          <p:nvPr/>
        </p:nvSpPr>
        <p:spPr>
          <a:xfrm>
            <a:off x="623392" y="1376473"/>
            <a:ext cx="3456384" cy="9787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2F92"/>
                </a:solidFill>
              </a:rPr>
              <a:t>If you store the commands in the order they are executed you can undo them in the correct order… is this something that could be useful?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62D34-FEAA-2546-2B98-97D710CD7610}"/>
              </a:ext>
            </a:extLst>
          </p:cNvPr>
          <p:cNvSpPr txBox="1"/>
          <p:nvPr/>
        </p:nvSpPr>
        <p:spPr>
          <a:xfrm>
            <a:off x="839416" y="3573016"/>
            <a:ext cx="2592288" cy="830997"/>
          </a:xfrm>
          <a:prstGeom prst="rect">
            <a:avLst/>
          </a:prstGeom>
          <a:noFill/>
          <a:ln>
            <a:solidFill>
              <a:srgbClr val="941651"/>
            </a:solidFill>
          </a:ln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interface </a:t>
            </a:r>
            <a:r>
              <a:rPr lang="en-GB" sz="1200" dirty="0" err="1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ReqCommand</a:t>
            </a:r>
            <a:r>
              <a:rPr lang="en-GB" sz="1200" dirty="0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2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GB" sz="1200" dirty="0">
                <a:solidFill>
                  <a:srgbClr val="81A2BE"/>
                </a:solidFill>
                <a:effectLst/>
                <a:latin typeface="Menlo" panose="020B0609030804020204" pitchFamily="49" charset="0"/>
              </a:rPr>
              <a:t>execute</a:t>
            </a:r>
            <a:r>
              <a:rPr lang="en-GB" sz="12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void </a:t>
            </a:r>
            <a:r>
              <a:rPr lang="en-GB" sz="1200" dirty="0">
                <a:solidFill>
                  <a:srgbClr val="81A2BE"/>
                </a:solidFill>
                <a:effectLst/>
                <a:latin typeface="Menlo" panose="020B0609030804020204" pitchFamily="49" charset="0"/>
              </a:rPr>
              <a:t>undo</a:t>
            </a:r>
            <a:r>
              <a:rPr lang="en-GB" sz="12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9D8DEF-98A4-9893-CC57-F01366D2AB49}"/>
              </a:ext>
            </a:extLst>
          </p:cNvPr>
          <p:cNvSpPr txBox="1"/>
          <p:nvPr/>
        </p:nvSpPr>
        <p:spPr>
          <a:xfrm>
            <a:off x="4727848" y="1358475"/>
            <a:ext cx="6999856" cy="5078313"/>
          </a:xfrm>
          <a:prstGeom prst="rect">
            <a:avLst/>
          </a:prstGeom>
          <a:noFill/>
          <a:ln>
            <a:solidFill>
              <a:srgbClr val="941651"/>
            </a:solidFill>
          </a:ln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class </a:t>
            </a:r>
            <a:r>
              <a:rPr lang="en-GB" sz="12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SavePayment</a:t>
            </a:r>
            <a:r>
              <a:rPr lang="en-GB" sz="12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implements </a:t>
            </a:r>
            <a:r>
              <a:rPr lang="en-GB" sz="1200" dirty="0" err="1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ReqCommand</a:t>
            </a:r>
            <a:r>
              <a:rPr lang="en-GB" sz="1200" dirty="0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2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private </a:t>
            </a:r>
            <a:r>
              <a:rPr lang="en-GB" sz="12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RestRepository</a:t>
            </a:r>
            <a:r>
              <a:rPr lang="en-GB" sz="12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repo</a:t>
            </a:r>
            <a: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private </a:t>
            </a:r>
            <a:r>
              <a:rPr lang="en-GB" sz="12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RestRequest</a:t>
            </a:r>
            <a:r>
              <a:rPr lang="en-GB" sz="12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b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public </a:t>
            </a:r>
            <a:r>
              <a:rPr lang="en-GB" sz="12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SavePayment</a:t>
            </a:r>
            <a:r>
              <a:rPr lang="en-GB" sz="12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RestRepository</a:t>
            </a:r>
            <a:r>
              <a:rPr lang="en-GB" sz="12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repo</a:t>
            </a:r>
            <a: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2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RestRequest</a:t>
            </a:r>
            <a:r>
              <a:rPr lang="en-GB" sz="12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GB" sz="12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200" dirty="0" err="1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2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repo</a:t>
            </a:r>
            <a:r>
              <a:rPr lang="en-GB" sz="12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2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repo</a:t>
            </a:r>
            <a: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200" dirty="0" err="1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2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GB" sz="12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2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b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dirty="0">
                <a:solidFill>
                  <a:srgbClr val="5E8287"/>
                </a:solidFill>
                <a:effectLst/>
                <a:latin typeface="Menlo" panose="020B0609030804020204" pitchFamily="49" charset="0"/>
              </a:rPr>
              <a:t>@Override</a:t>
            </a:r>
            <a:br>
              <a:rPr lang="en-GB" sz="1200" dirty="0">
                <a:solidFill>
                  <a:srgbClr val="5E8287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5E8287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public void </a:t>
            </a:r>
            <a:r>
              <a:rPr lang="en-GB" sz="1200" dirty="0">
                <a:solidFill>
                  <a:srgbClr val="81A2BE"/>
                </a:solidFill>
                <a:effectLst/>
                <a:latin typeface="Menlo" panose="020B0609030804020204" pitchFamily="49" charset="0"/>
              </a:rPr>
              <a:t>execute</a:t>
            </a:r>
            <a:r>
              <a:rPr lang="en-GB" sz="12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2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if </a:t>
            </a:r>
            <a:r>
              <a:rPr lang="en-GB" sz="12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GB" sz="12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isSaveCard</a:t>
            </a:r>
            <a:r>
              <a:rPr lang="en-GB" sz="12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()) </a:t>
            </a:r>
            <a:r>
              <a:rPr lang="en-GB" sz="12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2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2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repo</a:t>
            </a:r>
            <a:r>
              <a:rPr lang="en-GB" sz="12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save</a:t>
            </a:r>
            <a: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2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en-GB" sz="12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1" i="1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2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"Card is saved"</a:t>
            </a:r>
            <a: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2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GB" sz="12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br>
              <a:rPr lang="en-GB" sz="12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b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dirty="0">
                <a:solidFill>
                  <a:srgbClr val="5E8287"/>
                </a:solidFill>
                <a:effectLst/>
                <a:latin typeface="Menlo" panose="020B0609030804020204" pitchFamily="49" charset="0"/>
              </a:rPr>
              <a:t>@Override</a:t>
            </a:r>
            <a:br>
              <a:rPr lang="en-GB" sz="1200" dirty="0">
                <a:solidFill>
                  <a:srgbClr val="5E8287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5E8287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public void </a:t>
            </a:r>
            <a:r>
              <a:rPr lang="en-GB" sz="1200" dirty="0">
                <a:solidFill>
                  <a:srgbClr val="81A2BE"/>
                </a:solidFill>
                <a:effectLst/>
                <a:latin typeface="Menlo" panose="020B0609030804020204" pitchFamily="49" charset="0"/>
              </a:rPr>
              <a:t>undo</a:t>
            </a:r>
            <a:r>
              <a:rPr lang="en-GB" sz="12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2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if </a:t>
            </a:r>
            <a:r>
              <a:rPr lang="en-GB" sz="12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GB" sz="12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isSaveCard</a:t>
            </a:r>
            <a:r>
              <a:rPr lang="en-GB" sz="12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()) </a:t>
            </a:r>
            <a:r>
              <a:rPr lang="en-GB" sz="12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2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2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repo</a:t>
            </a:r>
            <a:r>
              <a:rPr lang="en-GB" sz="12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remove</a:t>
            </a:r>
            <a: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request</a:t>
            </a:r>
            <a: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    </a:t>
            </a:r>
            <a:r>
              <a:rPr lang="en-GB" sz="12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en-GB" sz="12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b="1" i="1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2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2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"Card is un-saved"</a:t>
            </a:r>
            <a: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2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GB" sz="12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GB" sz="12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r>
              <a:rPr lang="en-GB" sz="12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54186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86059-1B7C-3523-94D5-72C32FA9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25549F-8C31-9ECF-C3AF-44AEAF762D9F}"/>
              </a:ext>
            </a:extLst>
          </p:cNvPr>
          <p:cNvSpPr txBox="1"/>
          <p:nvPr/>
        </p:nvSpPr>
        <p:spPr>
          <a:xfrm>
            <a:off x="339664" y="1388467"/>
            <a:ext cx="7289175" cy="341632"/>
          </a:xfrm>
          <a:prstGeom prst="rect">
            <a:avLst/>
          </a:prstGeom>
          <a:solidFill>
            <a:srgbClr val="FF2F92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Actor model lets multiple asynchronous threads share the same stack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2BCA4-056F-7C7E-95FB-C5F56B2868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2132856"/>
            <a:ext cx="3744595" cy="2446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549949-8628-750A-8660-9A7D99340132}"/>
              </a:ext>
            </a:extLst>
          </p:cNvPr>
          <p:cNvSpPr txBox="1"/>
          <p:nvPr/>
        </p:nvSpPr>
        <p:spPr>
          <a:xfrm>
            <a:off x="4943872" y="1988840"/>
            <a:ext cx="6264696" cy="9787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The threads have there own allocated memory, unfortunately you are never quite sure how much memory to allocate… sometimes they run over into one another – </a:t>
            </a:r>
            <a:r>
              <a:rPr lang="en-US" sz="1600" dirty="0">
                <a:solidFill>
                  <a:srgbClr val="FFC000"/>
                </a:solidFill>
              </a:rPr>
              <a:t>here thread 3’s data has been over written.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195370-9F4A-44C9-9F24-F9D6D437569A}"/>
              </a:ext>
            </a:extLst>
          </p:cNvPr>
          <p:cNvSpPr txBox="1"/>
          <p:nvPr/>
        </p:nvSpPr>
        <p:spPr>
          <a:xfrm>
            <a:off x="313329" y="4627697"/>
            <a:ext cx="8690199" cy="3693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bg1"/>
                </a:solidFill>
              </a:rPr>
              <a:t>Accidents involving autonomous cars have been put down to stack overflow</a:t>
            </a:r>
          </a:p>
        </p:txBody>
      </p:sp>
    </p:spTree>
    <p:extLst>
      <p:ext uri="{BB962C8B-B14F-4D97-AF65-F5344CB8AC3E}">
        <p14:creationId xmlns:p14="http://schemas.microsoft.com/office/powerpoint/2010/main" val="23148886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86059-1B7C-3523-94D5-72C32FA9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model – the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3870B-E4D4-ED7A-B009-63CE39631759}"/>
              </a:ext>
            </a:extLst>
          </p:cNvPr>
          <p:cNvSpPr txBox="1"/>
          <p:nvPr/>
        </p:nvSpPr>
        <p:spPr>
          <a:xfrm>
            <a:off x="695400" y="1484784"/>
            <a:ext cx="4752528" cy="4093428"/>
          </a:xfrm>
          <a:prstGeom prst="rect">
            <a:avLst/>
          </a:prstGeom>
          <a:noFill/>
          <a:ln>
            <a:solidFill>
              <a:srgbClr val="D883FF"/>
            </a:solidFill>
          </a:ln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public static void </a:t>
            </a:r>
            <a:r>
              <a:rPr lang="en-GB" sz="1000" dirty="0">
                <a:solidFill>
                  <a:srgbClr val="81A2B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[] </a:t>
            </a:r>
            <a:r>
              <a:rPr lang="en-GB" sz="10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0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 err="1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ActorCmd</a:t>
            </a:r>
            <a:r>
              <a:rPr lang="en-GB" sz="1000" dirty="0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lightOn1 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new 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LightOn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8ABEB7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 err="1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ActorCmd</a:t>
            </a:r>
            <a:r>
              <a:rPr lang="en-GB" sz="1000" dirty="0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lightOn2 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new 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LightOn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8ABEB7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 err="1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ActorCmd</a:t>
            </a:r>
            <a:r>
              <a:rPr lang="en-GB" sz="1000" dirty="0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lightOn3 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new 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LightOn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8ABEB7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 err="1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ActorCmd</a:t>
            </a:r>
            <a:r>
              <a:rPr lang="en-GB" sz="1000" dirty="0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lightOn4 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new 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LightOn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8ABEB7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 err="1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ActorCmd</a:t>
            </a:r>
            <a:r>
              <a:rPr lang="en-GB" sz="1000" dirty="0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button1 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new 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ButtonActorCmd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"1"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lightOn1)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 err="1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ActorCmd</a:t>
            </a:r>
            <a:r>
              <a:rPr lang="en-GB" sz="1000" dirty="0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button2 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new 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ButtonActorCmd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"2"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lightOn2)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 err="1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ActorCmd</a:t>
            </a:r>
            <a:r>
              <a:rPr lang="en-GB" sz="1000" dirty="0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button3 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new 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ButtonActorCmd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"3"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lightOn3)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 err="1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ActorCmd</a:t>
            </a:r>
            <a:r>
              <a:rPr lang="en-GB" sz="1000" dirty="0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button4 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new 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ButtonActorCmd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"4"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lightOn4)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i="1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actorCmds</a:t>
            </a:r>
            <a:r>
              <a:rPr lang="en-GB" sz="10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(button1)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i="1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actorCmds</a:t>
            </a:r>
            <a:r>
              <a:rPr lang="en-GB" sz="10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(button2)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i="1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actorCmds</a:t>
            </a:r>
            <a:r>
              <a:rPr lang="en-GB" sz="10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(button3)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i="1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actorCmds</a:t>
            </a:r>
            <a:r>
              <a:rPr lang="en-GB" sz="10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(button4)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Thread 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listener 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new 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Listen()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listener</a:t>
            </a:r>
            <a:r>
              <a:rPr lang="en-GB" sz="10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start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while 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sz="1000" i="1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actorCmds</a:t>
            </a:r>
            <a:r>
              <a:rPr lang="en-GB" sz="10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isEmpty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()) </a:t>
            </a: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000" dirty="0" err="1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ActorCmd</a:t>
            </a:r>
            <a:r>
              <a:rPr lang="en-GB" sz="1000" dirty="0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cmd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000" i="1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actorCmds</a:t>
            </a:r>
            <a:r>
              <a:rPr lang="en-GB" sz="10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pop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cmd</a:t>
            </a:r>
            <a:r>
              <a:rPr lang="en-GB" sz="10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execute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b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listener</a:t>
            </a:r>
            <a:r>
              <a:rPr lang="en-GB" sz="10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join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}</a:t>
            </a:r>
            <a:endParaRPr lang="en-GB" sz="100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7A8F4-FB77-191B-4CC5-3BAD32613514}"/>
              </a:ext>
            </a:extLst>
          </p:cNvPr>
          <p:cNvSpPr txBox="1"/>
          <p:nvPr/>
        </p:nvSpPr>
        <p:spPr>
          <a:xfrm>
            <a:off x="5711494" y="982980"/>
            <a:ext cx="6097604" cy="3016210"/>
          </a:xfrm>
          <a:prstGeom prst="rect">
            <a:avLst/>
          </a:prstGeom>
          <a:noFill/>
          <a:ln>
            <a:solidFill>
              <a:srgbClr val="FF2F92"/>
            </a:solidFill>
          </a:ln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static class </a:t>
            </a:r>
            <a:r>
              <a:rPr lang="en-GB" sz="10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ButtonActorCmd</a:t>
            </a:r>
            <a:r>
              <a:rPr lang="en-GB" sz="10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implements </a:t>
            </a:r>
            <a:r>
              <a:rPr lang="en-GB" sz="1000" dirty="0" err="1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ActorCmd</a:t>
            </a:r>
            <a:r>
              <a:rPr lang="en-GB" sz="1000" dirty="0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0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private final </a:t>
            </a:r>
            <a:r>
              <a:rPr lang="en-GB" sz="1000" dirty="0" err="1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ActorCmd</a:t>
            </a:r>
            <a:r>
              <a:rPr lang="en-GB" sz="1000" dirty="0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onTrigger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private final </a:t>
            </a:r>
            <a:r>
              <a:rPr lang="en-GB" sz="10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0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trigger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ButtonActorCmd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0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trigger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000" dirty="0" err="1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ActorCmd</a:t>
            </a:r>
            <a:r>
              <a:rPr lang="en-GB" sz="1000" dirty="0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onTrigger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000" dirty="0" err="1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0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onTrigger</a:t>
            </a:r>
            <a:r>
              <a:rPr lang="en-GB" sz="10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0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onTrigger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000" dirty="0" err="1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0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trigger</a:t>
            </a:r>
            <a:r>
              <a:rPr lang="en-GB" sz="10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0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trigger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b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>
                <a:solidFill>
                  <a:srgbClr val="5E8287"/>
                </a:solidFill>
                <a:effectLst/>
                <a:latin typeface="Menlo" panose="020B0609030804020204" pitchFamily="49" charset="0"/>
              </a:rPr>
              <a:t>@Override</a:t>
            </a:r>
            <a:br>
              <a:rPr lang="en-GB" sz="1000" dirty="0">
                <a:solidFill>
                  <a:srgbClr val="5E8287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5E8287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public void </a:t>
            </a:r>
            <a:r>
              <a:rPr lang="en-GB" sz="1000" dirty="0">
                <a:solidFill>
                  <a:srgbClr val="81A2BE"/>
                </a:solidFill>
                <a:effectLst/>
                <a:latin typeface="Menlo" panose="020B0609030804020204" pitchFamily="49" charset="0"/>
              </a:rPr>
              <a:t>execute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000" i="1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actorCmds</a:t>
            </a:r>
            <a:r>
              <a:rPr lang="en-GB" sz="10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triggerReceived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? </a:t>
            </a:r>
            <a:r>
              <a:rPr lang="en-GB" sz="10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onTrigger</a:t>
            </a:r>
            <a:r>
              <a:rPr lang="en-GB" sz="10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GB" sz="1000" i="1" dirty="0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// if it isn't pressed it goes back on the stack</a:t>
            </a:r>
            <a:br>
              <a:rPr lang="en-GB" sz="1000" i="1" dirty="0">
                <a:solidFill>
                  <a:srgbClr val="969896"/>
                </a:solidFill>
                <a:effectLst/>
                <a:latin typeface="Menlo" panose="020B0609030804020204" pitchFamily="49" charset="0"/>
              </a:rPr>
            </a:br>
            <a:r>
              <a:rPr lang="en-GB" sz="1000" i="1" dirty="0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b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private boolean </a:t>
            </a:r>
            <a:r>
              <a:rPr lang="en-GB" sz="1000" dirty="0" err="1">
                <a:solidFill>
                  <a:srgbClr val="81A2BE"/>
                </a:solidFill>
                <a:effectLst/>
                <a:latin typeface="Menlo" panose="020B0609030804020204" pitchFamily="49" charset="0"/>
              </a:rPr>
              <a:t>triggerReceived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return </a:t>
            </a:r>
            <a:r>
              <a:rPr lang="en-GB" sz="1000" i="1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pressedKeys</a:t>
            </a:r>
            <a:r>
              <a:rPr lang="en-GB" sz="10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contains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trigger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}</a:t>
            </a:r>
            <a:endParaRPr lang="en-GB" sz="100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8CD95-9046-CC51-FFAB-3BB45F7A6338}"/>
              </a:ext>
            </a:extLst>
          </p:cNvPr>
          <p:cNvSpPr txBox="1"/>
          <p:nvPr/>
        </p:nvSpPr>
        <p:spPr>
          <a:xfrm>
            <a:off x="5591944" y="4149080"/>
            <a:ext cx="5760640" cy="2616101"/>
          </a:xfrm>
          <a:prstGeom prst="rect">
            <a:avLst/>
          </a:prstGeom>
          <a:solidFill>
            <a:srgbClr val="FF7E79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bg1"/>
                </a:solidFill>
              </a:rPr>
              <a:t>The Button waits for a trigger, if the trigger has been received – from IO device – the the </a:t>
            </a:r>
            <a:r>
              <a:rPr lang="en-US" sz="2000" dirty="0" err="1">
                <a:solidFill>
                  <a:schemeClr val="bg1"/>
                </a:solidFill>
              </a:rPr>
              <a:t>onTrigger</a:t>
            </a:r>
            <a:r>
              <a:rPr lang="en-US" sz="2000" dirty="0">
                <a:solidFill>
                  <a:schemeClr val="bg1"/>
                </a:solidFill>
              </a:rPr>
              <a:t>(Callback) command will be executed. 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bg1"/>
                </a:solidFill>
              </a:rPr>
              <a:t>If a trigger the command goes back into the list an and waits until it comes round again… just like how a thread would behave.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bg1"/>
                </a:solidFill>
              </a:rPr>
              <a:t>This works asynchronously but with just the one thread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4168D8-2F41-1EAB-0045-6795AC5FA059}"/>
              </a:ext>
            </a:extLst>
          </p:cNvPr>
          <p:cNvSpPr txBox="1"/>
          <p:nvPr/>
        </p:nvSpPr>
        <p:spPr>
          <a:xfrm>
            <a:off x="163135" y="5728102"/>
            <a:ext cx="4778872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Actor model is used in Network Switches – Hydra?</a:t>
            </a:r>
          </a:p>
        </p:txBody>
      </p:sp>
    </p:spTree>
    <p:extLst>
      <p:ext uri="{BB962C8B-B14F-4D97-AF65-F5344CB8AC3E}">
        <p14:creationId xmlns:p14="http://schemas.microsoft.com/office/powerpoint/2010/main" val="16777666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2491086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DFS" val="k4TfZQJh"/>
  <p:tag name="ARTICULATE_SLIDE_COUNT" val="23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FS">
  <a:themeElements>
    <a:clrScheme name="Custom 33">
      <a:dk1>
        <a:srgbClr val="000000"/>
      </a:dk1>
      <a:lt1>
        <a:sysClr val="window" lastClr="FFFFFF"/>
      </a:lt1>
      <a:dk2>
        <a:srgbClr val="232241"/>
      </a:dk2>
      <a:lt2>
        <a:srgbClr val="C7C8CF"/>
      </a:lt2>
      <a:accent1>
        <a:srgbClr val="FCB116"/>
      </a:accent1>
      <a:accent2>
        <a:srgbClr val="EC6B29"/>
      </a:accent2>
      <a:accent3>
        <a:srgbClr val="9191A0"/>
      </a:accent3>
      <a:accent4>
        <a:srgbClr val="25B680"/>
      </a:accent4>
      <a:accent5>
        <a:srgbClr val="00A5E0"/>
      </a:accent5>
      <a:accent6>
        <a:srgbClr val="5B5A71"/>
      </a:accent6>
      <a:hlink>
        <a:srgbClr val="00A5E0"/>
      </a:hlink>
      <a:folHlink>
        <a:srgbClr val="5B5A71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spcBef>
            <a:spcPts val="1200"/>
          </a:spcBef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iscover Template" id="{ED19F476-CD5F-8C4E-9F8C-C509FFE511F9}" vid="{88A40036-3A69-984C-8C67-1BAF72EFE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6e726d-930d-4acb-bd80-f2077a598691">
      <UserInfo>
        <DisplayName>Rohit Rahim</DisplayName>
        <AccountId>76190</AccountId>
        <AccountType/>
      </UserInfo>
      <UserInfo>
        <DisplayName>Leo Zhang</DisplayName>
        <AccountId>76198</AccountId>
        <AccountType/>
      </UserInfo>
      <UserInfo>
        <DisplayName>Ebony Cherry</DisplayName>
        <AccountId>76895</AccountId>
        <AccountType/>
      </UserInfo>
      <UserInfo>
        <DisplayName>Joan Castro</DisplayName>
        <AccountId>76253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82FE1962BF246BB3FD51399502091" ma:contentTypeVersion="4" ma:contentTypeDescription="Create a new document." ma:contentTypeScope="" ma:versionID="a8c673c98f8b2fb74a666da82b1c2089">
  <xsd:schema xmlns:xsd="http://www.w3.org/2001/XMLSchema" xmlns:xs="http://www.w3.org/2001/XMLSchema" xmlns:p="http://schemas.microsoft.com/office/2006/metadata/properties" xmlns:ns2="87a905cf-b897-4a15-b4dd-a8e6e281c28b" xmlns:ns3="846e726d-930d-4acb-bd80-f2077a598691" targetNamespace="http://schemas.microsoft.com/office/2006/metadata/properties" ma:root="true" ma:fieldsID="5fda6c7244f85a62871e6aeadce43f09" ns2:_="" ns3:_="">
    <xsd:import namespace="87a905cf-b897-4a15-b4dd-a8e6e281c28b"/>
    <xsd:import namespace="846e726d-930d-4acb-bd80-f2077a5986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a905cf-b897-4a15-b4dd-a8e6e281c2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6e726d-930d-4acb-bd80-f2077a5986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26828B-8021-40B0-BE6F-5F8BAA7A8160}">
  <ds:schemaRefs>
    <ds:schemaRef ds:uri="http://schemas.microsoft.com/office/2006/metadata/properties"/>
    <ds:schemaRef ds:uri="http://schemas.microsoft.com/office/infopath/2007/PartnerControls"/>
    <ds:schemaRef ds:uri="846e726d-930d-4acb-bd80-f2077a598691"/>
  </ds:schemaRefs>
</ds:datastoreItem>
</file>

<file path=customXml/itemProps2.xml><?xml version="1.0" encoding="utf-8"?>
<ds:datastoreItem xmlns:ds="http://schemas.openxmlformats.org/officeDocument/2006/customXml" ds:itemID="{70E2D35C-61C5-4F1E-A268-B370BE9071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a905cf-b897-4a15-b4dd-a8e6e281c28b"/>
    <ds:schemaRef ds:uri="846e726d-930d-4acb-bd80-f2077a598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F4FCAA-B58A-4119-AACD-7D2BC6BC45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DFS</Template>
  <TotalTime>27763</TotalTime>
  <Words>853</Words>
  <Application>Microsoft Macintosh PowerPoint</Application>
  <PresentationFormat>Widescreen</PresentationFormat>
  <Paragraphs>41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Menlo</vt:lpstr>
      <vt:lpstr>DFS</vt:lpstr>
      <vt:lpstr>25 – Clean Code – Design Patterns</vt:lpstr>
      <vt:lpstr>So What is a design pattern?</vt:lpstr>
      <vt:lpstr>The Command Pattern</vt:lpstr>
      <vt:lpstr>Xerox colour copier example – special decoupling</vt:lpstr>
      <vt:lpstr>You can even implement Undo!</vt:lpstr>
      <vt:lpstr>Actor model</vt:lpstr>
      <vt:lpstr>Actor model – the 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Orange</dc:title>
  <dc:creator>Rupert Waldron</dc:creator>
  <cp:lastModifiedBy>Rupert Waldron</cp:lastModifiedBy>
  <cp:revision>77</cp:revision>
  <dcterms:created xsi:type="dcterms:W3CDTF">2022-08-24T15:23:13Z</dcterms:created>
  <dcterms:modified xsi:type="dcterms:W3CDTF">2023-01-10T20:38:39Z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D6DB954F-EBBA-4914-8ADB-B211F7966D93</vt:lpwstr>
  </property>
  <property fmtid="{D5CDD505-2E9C-101B-9397-08002B2CF9AE}" pid="3" name="ArticulatePath">
    <vt:lpwstr>16X9 Corporate PowerPoint Template Oct 2020_v1</vt:lpwstr>
  </property>
  <property fmtid="{D5CDD505-2E9C-101B-9397-08002B2CF9AE}" pid="4" name="ContentTypeId">
    <vt:lpwstr>0x01010039F82FE1962BF246BB3FD51399502091</vt:lpwstr>
  </property>
</Properties>
</file>